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4"/>
  </p:notesMasterIdLst>
  <p:sldIdLst>
    <p:sldId id="293" r:id="rId2"/>
    <p:sldId id="305" r:id="rId3"/>
    <p:sldId id="294" r:id="rId4"/>
    <p:sldId id="295" r:id="rId5"/>
    <p:sldId id="298" r:id="rId6"/>
    <p:sldId id="299" r:id="rId7"/>
    <p:sldId id="342" r:id="rId8"/>
    <p:sldId id="344" r:id="rId9"/>
    <p:sldId id="303" r:id="rId10"/>
    <p:sldId id="309" r:id="rId11"/>
    <p:sldId id="310" r:id="rId12"/>
    <p:sldId id="346" r:id="rId13"/>
    <p:sldId id="347" r:id="rId14"/>
    <p:sldId id="321" r:id="rId15"/>
    <p:sldId id="311" r:id="rId16"/>
    <p:sldId id="327" r:id="rId17"/>
    <p:sldId id="326" r:id="rId18"/>
    <p:sldId id="320" r:id="rId19"/>
    <p:sldId id="341" r:id="rId20"/>
    <p:sldId id="330" r:id="rId21"/>
    <p:sldId id="307" r:id="rId22"/>
    <p:sldId id="304" r:id="rId23"/>
    <p:sldId id="306" r:id="rId24"/>
    <p:sldId id="312" r:id="rId25"/>
    <p:sldId id="319" r:id="rId26"/>
    <p:sldId id="328" r:id="rId27"/>
    <p:sldId id="333" r:id="rId28"/>
    <p:sldId id="313" r:id="rId29"/>
    <p:sldId id="331" r:id="rId30"/>
    <p:sldId id="332" r:id="rId31"/>
    <p:sldId id="324" r:id="rId32"/>
    <p:sldId id="325" r:id="rId33"/>
    <p:sldId id="329" r:id="rId34"/>
    <p:sldId id="334" r:id="rId35"/>
    <p:sldId id="335" r:id="rId36"/>
    <p:sldId id="336" r:id="rId37"/>
    <p:sldId id="318" r:id="rId38"/>
    <p:sldId id="337" r:id="rId39"/>
    <p:sldId id="338" r:id="rId40"/>
    <p:sldId id="339" r:id="rId41"/>
    <p:sldId id="340" r:id="rId42"/>
    <p:sldId id="314" r:id="rId43"/>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7" autoAdjust="0"/>
    <p:restoredTop sz="69123" autoAdjust="0"/>
  </p:normalViewPr>
  <p:slideViewPr>
    <p:cSldViewPr>
      <p:cViewPr varScale="1">
        <p:scale>
          <a:sx n="79" d="100"/>
          <a:sy n="79" d="100"/>
        </p:scale>
        <p:origin x="2094" y="84"/>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Bearbeitungszeit ist ein Program entstanden, dass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Zerlegung der essentiellen Matrix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Triangulation. </a:t>
            </a:r>
          </a:p>
          <a:p>
            <a:endParaRPr lang="de-DE" dirty="0">
              <a:ea typeface="ＭＳ Ｐゴシック" pitchFamily="34" charset="-128"/>
            </a:endParaRPr>
          </a:p>
          <a:p>
            <a:r>
              <a:rPr lang="de-DE" dirty="0">
                <a:ea typeface="ＭＳ Ｐゴシック" pitchFamily="34" charset="-128"/>
              </a:rPr>
              <a:t>Zueletzt wird die Triangulation durchgeführt. </a:t>
            </a:r>
          </a:p>
          <a:p>
            <a:endParaRPr lang="de-DE" dirty="0">
              <a:ea typeface="ＭＳ Ｐゴシック" pitchFamily="34" charset="-128"/>
            </a:endParaRPr>
          </a:p>
          <a:p>
            <a:r>
              <a:rPr lang="de-DE" dirty="0">
                <a:ea typeface="ＭＳ Ｐゴシック" pitchFamily="34" charset="-128"/>
              </a:rPr>
              <a:t>Die strahlen durch C und die Bildpunkte werden gebildet um den originalen Bildpunkt zu bestimmen. </a:t>
            </a:r>
          </a:p>
          <a:p>
            <a:endParaRPr lang="de-DE" dirty="0">
              <a:ea typeface="ＭＳ Ｐゴシック" pitchFamily="34" charset="-128"/>
            </a:endParaRPr>
          </a:p>
          <a:p>
            <a:r>
              <a:rPr lang="de-DE" dirty="0">
                <a:ea typeface="ＭＳ Ｐゴシック" pitchFamily="34" charset="-128"/>
              </a:rPr>
              <a:t>In der Arbeit wurde bei einem synthetischen Beispiel ein triangulation direkt gerechnet um später ein optimiertes Lösungsverfahren  aufgrund von Matirzenzerlegungen zu verwende.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TITEL: BILDFEHLER:</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Ergebnis der Rekosntruktion sehen wir hier (nächste Folie)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128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Kurt markante Punkte herausheben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9256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Veränderung der Auflösung entspricht in unserer Geoemtrie einer Änderung der skalierung der Sensorkoordinatenachsen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Geometrie bleibt unverändert und die Transformation von Sensorkoordinaten in Bildebenenkoordnaten ist Teil der Kameramatrix K</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 der extrinsischen Kameraparameter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des test ergaben sich immer die selben extrinsischen Kameraparameter und es sind immer die selben Szenen rekonstruiert worden.</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will ich noch kurz einen Ausblick gebgen die ein paar Nebenprojekte welche in der Bearbeitungszeit entstanden sind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Szenenrekonstruktion:</a:t>
            </a:r>
          </a:p>
          <a:p>
            <a:r>
              <a:rPr lang="de-DE" sz="1200" kern="1200" dirty="0">
                <a:solidFill>
                  <a:schemeClr val="tx1"/>
                </a:solidFill>
                <a:effectLst/>
                <a:latin typeface="Arial" charset="0"/>
                <a:ea typeface="ＭＳ Ｐゴシック" pitchFamily="-112" charset="-128"/>
                <a:cs typeface="+mn-cs"/>
              </a:rPr>
              <a:t>Aufbau des Algoroithmus bei Anwendug auf ein reales Stereobildpaar</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 enthält die Informationen der extrinsischen Kameraparameter, also wie die Kameraszueinander rotiert und Verschoben sind und der intrinsischen Kameraparameter, darunter fallen die Brennweite, die Verschiebung des Koordinatenursprungs und die skalierung von mm in pixeleinheiten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K Bezeichnet die intrinsischen Kameraparameter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Für die Szenenrekonstruktion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beinhaltete insgesamt 3 Teile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Bildanalyse ist in zwei Teilschritte unterteilt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1. Die Bestimmung der Abbildungsvorschriften sprich die Fundamentalmatrix und die essentielle Matrix und die Bestimmung der extrinsischen Kameraparameter</a:t>
            </a:r>
          </a:p>
          <a:p>
            <a:r>
              <a:rPr lang="de-DE" sz="1200" kern="1200" dirty="0">
                <a:solidFill>
                  <a:schemeClr val="tx1"/>
                </a:solidFill>
                <a:effectLst/>
                <a:latin typeface="Arial" charset="0"/>
                <a:ea typeface="ＭＳ Ｐゴシック" pitchFamily="-112" charset="-128"/>
                <a:cs typeface="+mn-cs"/>
              </a:rPr>
              <a:t>	2. Die Rekonstruktion der 3D-Szene durch eine Triangulierung der korrespondierenden Bildpunkte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r>
              <a:rPr lang="de-DE" dirty="0">
                <a:ea typeface="ＭＳ Ｐゴシック" pitchFamily="34" charset="-128"/>
              </a:rPr>
              <a:t>Zunächst muss die Abbildungsvorschrift F bestimmt werden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F ist eine 3x3 Matrix mit 9 unbekannten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Die Fundamentalmatrix wird über den 8-Punkte algorithmus bestimmt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Wir benötigen also mindestens 8 korrespondierende Punktepaare aus denen ein Gleichungssystem aufgestellt und gelöst wird</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Durch symmetrien in den Bildpunkten fällt eine unbekannte weg weshalb acht Punkte prinzipiell ausreichen würden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9657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In realen Bilder kann es zu Bildfehlern kommen</a:t>
            </a:r>
          </a:p>
          <a:p>
            <a:r>
              <a:rPr lang="de-DE" sz="1200" kern="1200" dirty="0">
                <a:solidFill>
                  <a:schemeClr val="tx1"/>
                </a:solidFill>
                <a:effectLst/>
                <a:latin typeface="Arial" charset="0"/>
                <a:ea typeface="ＭＳ Ｐゴシック" pitchFamily="-112" charset="-128"/>
                <a:cs typeface="+mn-cs"/>
              </a:rPr>
              <a:t>	erschwert das Bestimmen der Fundamentalmatrix</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 erklären und sagen warum die Epipolare bedingung nicht erfüllt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Reduktion des Fehlers durch Normierung der Bildpunkte </a:t>
            </a:r>
          </a:p>
          <a:p>
            <a:r>
              <a:rPr lang="de-DE" sz="1200" kern="1200" dirty="0">
                <a:solidFill>
                  <a:schemeClr val="tx1"/>
                </a:solidFill>
                <a:effectLst/>
                <a:latin typeface="Arial" charset="0"/>
                <a:ea typeface="ＭＳ Ｐゴシック" pitchFamily="-112" charset="-128"/>
                <a:cs typeface="+mn-cs"/>
              </a:rPr>
              <a:t>	Wie funktioniert die Normierung (Bild erklären)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Die Normierung der Bilddaten führt dazu, dass sich die Bilddaten in einem kleineren Zahlenbereich befinden als zuvor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Für die daraus resultierende Fundamentalmatrix bedeutet das, dass sie gleichmäßger auf Bildfehler reagiert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 die Fehler nur minimiert sind und die epipolare Bedinung immernoch nicht zu gänzer erfüllt werden kann, wird die Abweichung durch die normierung der Daten versucht minimal gehalten zu werden.</a:t>
            </a: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01.07.2018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01.07.2018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01.07.2018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01.07.2018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01.07.2018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01.07.2018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 Id="rId9" Type="http://schemas.openxmlformats.org/officeDocument/2006/relationships/image" Target="../media/image54.emf"/></Relationships>
</file>

<file path=ppt/slides/_rels/slide2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slides/_rels/slide29.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7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3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3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3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3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3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3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3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2.Erzwingen der Singularität</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0981D2E0-45A4-46E0-83AF-1EFBB1077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spTree>
    <p:extLst>
      <p:ext uri="{BB962C8B-B14F-4D97-AF65-F5344CB8AC3E}">
        <p14:creationId xmlns:p14="http://schemas.microsoft.com/office/powerpoint/2010/main" val="56020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852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3.Rekonstruierte Szene</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85E25D9-6C03-47B4-B18B-6269C630350B}"/>
              </a:ext>
            </a:extLst>
          </p:cNvPr>
          <p:cNvPicPr>
            <a:picLocks noChangeAspect="1"/>
          </p:cNvPicPr>
          <p:nvPr/>
        </p:nvPicPr>
        <p:blipFill>
          <a:blip r:embed="rId3"/>
          <a:stretch>
            <a:fillRect/>
          </a:stretch>
        </p:blipFill>
        <p:spPr>
          <a:xfrm>
            <a:off x="28573" y="1243265"/>
            <a:ext cx="4336273" cy="4097728"/>
          </a:xfrm>
          <a:prstGeom prst="rect">
            <a:avLst/>
          </a:prstGeom>
        </p:spPr>
      </p:pic>
      <p:pic>
        <p:nvPicPr>
          <p:cNvPr id="11" name="Picture 10">
            <a:extLst>
              <a:ext uri="{FF2B5EF4-FFF2-40B4-BE49-F238E27FC236}">
                <a16:creationId xmlns:a16="http://schemas.microsoft.com/office/drawing/2014/main" id="{D6D70D12-4881-4882-AC76-B528C2AF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312" y="1768128"/>
            <a:ext cx="4572000" cy="3048001"/>
          </a:xfrm>
          <a:prstGeom prst="rect">
            <a:avLst/>
          </a:prstGeom>
        </p:spPr>
      </p:pic>
    </p:spTree>
    <p:extLst>
      <p:ext uri="{BB962C8B-B14F-4D97-AF65-F5344CB8AC3E}">
        <p14:creationId xmlns:p14="http://schemas.microsoft.com/office/powerpoint/2010/main" val="406261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2" name="Picture 11">
            <a:extLst>
              <a:ext uri="{FF2B5EF4-FFF2-40B4-BE49-F238E27FC236}">
                <a16:creationId xmlns:a16="http://schemas.microsoft.com/office/drawing/2014/main" id="{93B10558-6C45-43FD-BBAF-4ACE43E51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3921035"/>
            <a:ext cx="3496063" cy="1076642"/>
          </a:xfrm>
          <a:prstGeom prst="rect">
            <a:avLst/>
          </a:prstGeom>
          <a:ln/>
        </p:spPr>
        <p:style>
          <a:lnRef idx="2">
            <a:schemeClr val="accent3"/>
          </a:lnRef>
          <a:fillRef idx="1">
            <a:schemeClr val="lt1"/>
          </a:fillRef>
          <a:effectRef idx="0">
            <a:schemeClr val="accent3"/>
          </a:effectRef>
          <a:fontRef idx="minor">
            <a:schemeClr val="dk1"/>
          </a:fontRef>
        </p:style>
      </p:pic>
      <p:pic>
        <p:nvPicPr>
          <p:cNvPr id="13" name="Picture 12">
            <a:extLst>
              <a:ext uri="{FF2B5EF4-FFF2-40B4-BE49-F238E27FC236}">
                <a16:creationId xmlns:a16="http://schemas.microsoft.com/office/drawing/2014/main" id="{5D3BA78F-9604-4892-9E20-0F5BCEC5E737}"/>
              </a:ext>
            </a:extLst>
          </p:cNvPr>
          <p:cNvPicPr>
            <a:picLocks noChangeAspect="1"/>
          </p:cNvPicPr>
          <p:nvPr/>
        </p:nvPicPr>
        <p:blipFill>
          <a:blip r:embed="rId4"/>
          <a:stretch>
            <a:fillRect/>
          </a:stretch>
        </p:blipFill>
        <p:spPr>
          <a:xfrm>
            <a:off x="2059926" y="1194996"/>
            <a:ext cx="5024148" cy="2595800"/>
          </a:xfrm>
          <a:prstGeom prst="rect">
            <a:avLst/>
          </a:prstGeom>
        </p:spPr>
      </p:pic>
      <p:sp>
        <p:nvSpPr>
          <p:cNvPr id="14" name="TextBox 13">
            <a:extLst>
              <a:ext uri="{FF2B5EF4-FFF2-40B4-BE49-F238E27FC236}">
                <a16:creationId xmlns:a16="http://schemas.microsoft.com/office/drawing/2014/main" id="{C3093514-3998-4CED-9BA5-EF8528DE67C7}"/>
              </a:ext>
            </a:extLst>
          </p:cNvPr>
          <p:cNvSpPr txBox="1"/>
          <p:nvPr/>
        </p:nvSpPr>
        <p:spPr>
          <a:xfrm>
            <a:off x="377787" y="5261532"/>
            <a:ext cx="8388424" cy="392800"/>
          </a:xfrm>
          <a:prstGeom prst="rect">
            <a:avLst/>
          </a:prstGeom>
          <a:noFill/>
        </p:spPr>
        <p:txBody>
          <a:bodyPr wrap="square" rtlCol="0">
            <a:spAutoFit/>
          </a:bodyPr>
          <a:lstStyle/>
          <a:p>
            <a:r>
              <a:rPr lang="de-DE" sz="2400" u="none" dirty="0">
                <a:solidFill>
                  <a:schemeClr val="tx1"/>
                </a:solidFill>
                <a:latin typeface="Calibri" panose="020F0502020204030204" pitchFamily="34" charset="0"/>
                <a:cs typeface="Calibri" panose="020F0502020204030204" pitchFamily="34" charset="0"/>
                <a:sym typeface="Wingdings" panose="05000000000000000000" pitchFamily="2" charset="2"/>
              </a:rPr>
              <a:t> Die Rekonstruktion ist unabhängig von der Kameraauflösung</a:t>
            </a:r>
            <a:endParaRPr lang="de-DE" sz="2400" u="none" baseline="30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176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15</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16</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44" y="928688"/>
            <a:ext cx="3318805" cy="2069675"/>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40" y="2993767"/>
            <a:ext cx="3318805" cy="2069675"/>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6610" y="930519"/>
            <a:ext cx="3318805" cy="2066011"/>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610" y="2986413"/>
            <a:ext cx="3318805" cy="2069674"/>
          </a:xfrm>
          <a:prstGeom prst="rect">
            <a:avLst/>
          </a:prstGeom>
        </p:spPr>
      </p:pic>
      <p:sp>
        <p:nvSpPr>
          <p:cNvPr id="16" name="TextBox 15">
            <a:extLst>
              <a:ext uri="{FF2B5EF4-FFF2-40B4-BE49-F238E27FC236}">
                <a16:creationId xmlns:a16="http://schemas.microsoft.com/office/drawing/2014/main" id="{7F647B35-EF13-4B5D-A724-F3EB46688950}"/>
              </a:ext>
            </a:extLst>
          </p:cNvPr>
          <p:cNvSpPr txBox="1"/>
          <p:nvPr/>
        </p:nvSpPr>
        <p:spPr>
          <a:xfrm>
            <a:off x="547514" y="5066205"/>
            <a:ext cx="413909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proportional geänderter Auflösung. Der horizontale versatz stimmt</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5066204"/>
            <a:ext cx="4392488"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nicht proportional geänderter Auflösung. Der horizontale versatz stimmt nicht</a:t>
            </a:r>
          </a:p>
        </p:txBody>
      </p:sp>
    </p:spTree>
    <p:extLst>
      <p:ext uri="{BB962C8B-B14F-4D97-AF65-F5344CB8AC3E}">
        <p14:creationId xmlns:p14="http://schemas.microsoft.com/office/powerpoint/2010/main" val="314202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711688"/>
            <a:ext cx="9144001" cy="3021182"/>
          </a:xfrm>
          <a:prstGeom prst="rect">
            <a:avLst/>
          </a:prstGeom>
        </p:spPr>
      </p:pic>
      <p:sp>
        <p:nvSpPr>
          <p:cNvPr id="9" name="TextBox 8">
            <a:extLst>
              <a:ext uri="{FF2B5EF4-FFF2-40B4-BE49-F238E27FC236}">
                <a16:creationId xmlns:a16="http://schemas.microsoft.com/office/drawing/2014/main" id="{B40BE2CC-9A05-4772-B5B8-F556A17547D7}"/>
              </a:ext>
            </a:extLst>
          </p:cNvPr>
          <p:cNvSpPr txBox="1"/>
          <p:nvPr/>
        </p:nvSpPr>
        <p:spPr>
          <a:xfrm>
            <a:off x="74294" y="4784117"/>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4787136"/>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spTree>
    <p:extLst>
      <p:ext uri="{BB962C8B-B14F-4D97-AF65-F5344CB8AC3E}">
        <p14:creationId xmlns:p14="http://schemas.microsoft.com/office/powerpoint/2010/main" val="136924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043435" y="1662243"/>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Epipolargeometrie</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043435" y="3288119"/>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Szenenrekonstruktion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indent="-342900">
              <a:buFont typeface="Arial" panose="020B0604020202020204" pitchFamily="34" charset="0"/>
              <a:buChar char="•"/>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043435" y="43682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1.Lochkameramodell</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44" y="1014074"/>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1.Abbildungsvorschrift </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 Fundamental Matrix und essentielle Matrix</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2.Szenenrekonstruktion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2.Bestimmung der Abbildungsvorschrift</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5" name="TextBox 14">
            <a:extLst>
              <a:ext uri="{FF2B5EF4-FFF2-40B4-BE49-F238E27FC236}">
                <a16:creationId xmlns:a16="http://schemas.microsoft.com/office/drawing/2014/main" id="{DE164C32-AA26-416E-AF47-03865AD3997E}"/>
              </a:ext>
            </a:extLst>
          </p:cNvPr>
          <p:cNvSpPr txBox="1"/>
          <p:nvPr/>
        </p:nvSpPr>
        <p:spPr>
          <a:xfrm>
            <a:off x="2584499" y="5881916"/>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pic>
        <p:nvPicPr>
          <p:cNvPr id="16" name="Picture 15">
            <a:extLst>
              <a:ext uri="{FF2B5EF4-FFF2-40B4-BE49-F238E27FC236}">
                <a16:creationId xmlns:a16="http://schemas.microsoft.com/office/drawing/2014/main" id="{FE3A5C96-34D4-45D4-B581-293D4D79A7B9}"/>
              </a:ext>
            </a:extLst>
          </p:cNvPr>
          <p:cNvPicPr>
            <a:picLocks noChangeAspect="1"/>
          </p:cNvPicPr>
          <p:nvPr/>
        </p:nvPicPr>
        <p:blipFill rotWithShape="1">
          <a:blip r:embed="rId5">
            <a:extLst>
              <a:ext uri="{28A0092B-C50C-407E-A947-70E740481C1C}">
                <a14:useLocalDpi xmlns:a14="http://schemas.microsoft.com/office/drawing/2010/main" val="0"/>
              </a:ext>
            </a:extLst>
          </a:blip>
          <a:srcRect l="72195" r="4826"/>
          <a:stretch/>
        </p:blipFill>
        <p:spPr>
          <a:xfrm>
            <a:off x="1961455" y="4440371"/>
            <a:ext cx="1674441" cy="12708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72DE5C5-07C9-4AFC-83E6-6DEE57689561}"/>
              </a:ext>
            </a:extLst>
          </p:cNvPr>
          <p:cNvSpPr txBox="1"/>
          <p:nvPr/>
        </p:nvSpPr>
        <p:spPr>
          <a:xfrm>
            <a:off x="4049687" y="4547805"/>
            <a:ext cx="4986809" cy="1163395"/>
          </a:xfrm>
          <a:prstGeom prst="rect">
            <a:avLst/>
          </a:prstGeom>
          <a:noFill/>
        </p:spPr>
        <p:txBody>
          <a:bodyPr wrap="square" rtlCol="0">
            <a:spAutoFit/>
          </a:bodyPr>
          <a:lstStyle/>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F= 3x3 Matrix  =&gt; 9 Unbekannte</a:t>
            </a:r>
          </a:p>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Durch Symmetrie =&gt; mind. 8 Punkte zur Bestimmung von F</a:t>
            </a:r>
          </a:p>
        </p:txBody>
      </p:sp>
    </p:spTree>
    <p:extLst>
      <p:ext uri="{BB962C8B-B14F-4D97-AF65-F5344CB8AC3E}">
        <p14:creationId xmlns:p14="http://schemas.microsoft.com/office/powerpoint/2010/main" val="24943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15549" y="1216796"/>
            <a:ext cx="5959095" cy="1657652"/>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543999" y="387476"/>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2.Bildfehler</a:t>
            </a:r>
          </a:p>
        </p:txBody>
      </p:sp>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238" y="2874448"/>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E164C32-AA26-416E-AF47-03865AD3997E}"/>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
        <p:nvSpPr>
          <p:cNvPr id="2" name="TextBox 1">
            <a:extLst>
              <a:ext uri="{FF2B5EF4-FFF2-40B4-BE49-F238E27FC236}">
                <a16:creationId xmlns:a16="http://schemas.microsoft.com/office/drawing/2014/main" id="{053F347A-608E-4B47-AA2D-8D5FD503E504}"/>
              </a:ext>
            </a:extLst>
          </p:cNvPr>
          <p:cNvSpPr txBox="1"/>
          <p:nvPr/>
        </p:nvSpPr>
        <p:spPr>
          <a:xfrm>
            <a:off x="539750" y="3710122"/>
            <a:ext cx="7252626" cy="1568122"/>
          </a:xfrm>
          <a:prstGeom prst="rect">
            <a:avLst/>
          </a:prstGeom>
          <a:noFill/>
        </p:spPr>
        <p:txBody>
          <a:bodyPr wrap="none" rtlCol="0">
            <a:spAutoFit/>
          </a:bodyPr>
          <a:lstStyle/>
          <a:p>
            <a:r>
              <a:rPr lang="de-DE" sz="2400" u="none" dirty="0">
                <a:solidFill>
                  <a:schemeClr val="tx1"/>
                </a:solidFill>
                <a:latin typeface="Calibri" panose="020F0502020204030204" pitchFamily="34" charset="0"/>
                <a:cs typeface="Calibri" panose="020F0502020204030204" pitchFamily="34" charset="0"/>
              </a:rPr>
              <a:t>Lösung:</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Normierung der Bildpunkte zur Reduktion von Fehlern </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Bestimmung der Fundamentalmatrix:</a:t>
            </a:r>
          </a:p>
          <a:p>
            <a:endParaRPr lang="de-DE" dirty="0">
              <a:solidFill>
                <a:schemeClr val="tx1"/>
              </a:solidFill>
            </a:endParaRPr>
          </a:p>
        </p:txBody>
      </p:sp>
      <p:sp>
        <p:nvSpPr>
          <p:cNvPr id="3" name="Rectangle 2">
            <a:extLst>
              <a:ext uri="{FF2B5EF4-FFF2-40B4-BE49-F238E27FC236}">
                <a16:creationId xmlns:a16="http://schemas.microsoft.com/office/drawing/2014/main" id="{F6039224-75BB-448B-84BE-1F219DB54454}"/>
              </a:ext>
            </a:extLst>
          </p:cNvPr>
          <p:cNvSpPr/>
          <p:nvPr/>
        </p:nvSpPr>
        <p:spPr bwMode="auto">
          <a:xfrm>
            <a:off x="5796136" y="4201236"/>
            <a:ext cx="1008112" cy="94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7" name="Picture 16">
            <a:extLst>
              <a:ext uri="{FF2B5EF4-FFF2-40B4-BE49-F238E27FC236}">
                <a16:creationId xmlns:a16="http://schemas.microsoft.com/office/drawing/2014/main" id="{819F8143-F566-4D5D-B054-6F126FF27CB1}"/>
              </a:ext>
            </a:extLst>
          </p:cNvPr>
          <p:cNvPicPr>
            <a:picLocks noChangeAspect="1"/>
          </p:cNvPicPr>
          <p:nvPr/>
        </p:nvPicPr>
        <p:blipFill>
          <a:blip r:embed="rId5"/>
          <a:stretch>
            <a:fillRect/>
          </a:stretch>
        </p:blipFill>
        <p:spPr>
          <a:xfrm>
            <a:off x="1011056" y="1812932"/>
            <a:ext cx="7427156" cy="1872208"/>
          </a:xfrm>
          <a:prstGeom prst="rect">
            <a:avLst/>
          </a:prstGeom>
        </p:spPr>
      </p:pic>
      <p:pic>
        <p:nvPicPr>
          <p:cNvPr id="19" name="Picture 18">
            <a:extLst>
              <a:ext uri="{FF2B5EF4-FFF2-40B4-BE49-F238E27FC236}">
                <a16:creationId xmlns:a16="http://schemas.microsoft.com/office/drawing/2014/main" id="{A2A5858A-00C1-45F2-9EB6-C8F7002BA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539" y="5142800"/>
            <a:ext cx="4270973" cy="57445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2512</Words>
  <Application>Microsoft Office PowerPoint</Application>
  <PresentationFormat>On-screen Show (4:3)</PresentationFormat>
  <Paragraphs>500</Paragraphs>
  <Slides>42</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1.Lochkameramodell</vt:lpstr>
      <vt:lpstr>1.Abbildungsvorschrift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834</cp:revision>
  <dcterms:created xsi:type="dcterms:W3CDTF">2010-09-08T11:07:37Z</dcterms:created>
  <dcterms:modified xsi:type="dcterms:W3CDTF">2018-07-01T21:01:12Z</dcterms:modified>
</cp:coreProperties>
</file>